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sldIdLst>
    <p:sldId id="275" r:id="rId2"/>
    <p:sldId id="281" r:id="rId3"/>
    <p:sldId id="288" r:id="rId4"/>
    <p:sldId id="283" r:id="rId5"/>
    <p:sldId id="277" r:id="rId6"/>
    <p:sldId id="280" r:id="rId7"/>
    <p:sldId id="290" r:id="rId8"/>
    <p:sldId id="266" r:id="rId9"/>
    <p:sldId id="289" r:id="rId10"/>
    <p:sldId id="272" r:id="rId11"/>
    <p:sldId id="265" r:id="rId12"/>
    <p:sldId id="263" r:id="rId13"/>
    <p:sldId id="285" r:id="rId14"/>
    <p:sldId id="264" r:id="rId15"/>
    <p:sldId id="271" r:id="rId16"/>
    <p:sldId id="262" r:id="rId17"/>
    <p:sldId id="284" r:id="rId18"/>
    <p:sldId id="279" r:id="rId19"/>
    <p:sldId id="286" r:id="rId20"/>
    <p:sldId id="287" r:id="rId2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23" autoAdjust="0"/>
    <p:restoredTop sz="92250"/>
  </p:normalViewPr>
  <p:slideViewPr>
    <p:cSldViewPr>
      <p:cViewPr varScale="1">
        <p:scale>
          <a:sx n="117" d="100"/>
          <a:sy n="117" d="100"/>
        </p:scale>
        <p:origin x="62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7E106-1208-4527-B598-56B16E1EF3DB}" type="datetimeFigureOut">
              <a:rPr lang="de-DE" smtClean="0"/>
              <a:t>10.02.23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B6258-38A5-4401-8284-53CD809AEA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501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B6258-38A5-4401-8284-53CD809AEAC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34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B6258-38A5-4401-8284-53CD809AEAC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581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B6258-38A5-4401-8284-53CD809AEAC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6872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B6258-38A5-4401-8284-53CD809AEAC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55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B6258-38A5-4401-8284-53CD809AEAC8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1607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B6258-38A5-4401-8284-53CD809AEAC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0914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B6258-38A5-4401-8284-53CD809AEAC8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661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B6258-38A5-4401-8284-53CD809AEAC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4917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B6258-38A5-4401-8284-53CD809AEAC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6661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B6258-38A5-4401-8284-53CD809AEAC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251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B6258-38A5-4401-8284-53CD809AEAC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796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B6258-38A5-4401-8284-53CD809AEAC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9224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B6258-38A5-4401-8284-53CD809AEAC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3925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B6258-38A5-4401-8284-53CD809AEAC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71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B6258-38A5-4401-8284-53CD809AEAC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987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97E50-C558-416B-9073-C1E5A702AAF1}" type="datetime1">
              <a:rPr lang="de-DE" smtClean="0"/>
              <a:t>10.02.23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5598-B7B0-459B-AAD9-5F382B618FC1}" type="datetime1">
              <a:rPr lang="de-DE" smtClean="0"/>
              <a:t>10.02.23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1351-5539-4D5C-AD90-E265301EF919}" type="datetime1">
              <a:rPr lang="de-DE" smtClean="0"/>
              <a:t>10.02.23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‹Nr.›</a:t>
            </a:fld>
            <a:endParaRPr lang="de-DE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EDE7-4511-4057-B36A-0C007107CB41}" type="datetime1">
              <a:rPr lang="de-DE" smtClean="0"/>
              <a:t>10.02.23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64062-1F1E-40DC-BE57-CF9E4CF46618}" type="datetime1">
              <a:rPr lang="de-DE" smtClean="0"/>
              <a:t>10.02.23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35421-4E3B-4CC9-A28B-A4268DEDB303}" type="datetime1">
              <a:rPr lang="de-DE" smtClean="0"/>
              <a:t>10.02.23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870E-9F55-4B7B-8DEC-0CC9B37DAEE4}" type="datetime1">
              <a:rPr lang="de-DE" smtClean="0"/>
              <a:t>10.02.23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7B172-28F2-424E-BE76-A4B63A1B89C8}" type="datetime1">
              <a:rPr lang="de-DE" smtClean="0"/>
              <a:t>10.02.23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9088-2A0F-4611-A3DE-13B4B864BF89}" type="datetime1">
              <a:rPr lang="de-DE" smtClean="0"/>
              <a:t>10.02.23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94F8-7768-4F4E-9610-3784ABECE0E6}" type="datetime1">
              <a:rPr lang="de-DE" smtClean="0"/>
              <a:t>10.02.23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AD714-5CC7-4F53-919A-1E577DE8C899}" type="datetime1">
              <a:rPr lang="de-DE" smtClean="0"/>
              <a:t>10.02.23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406AAC7-927D-4B8C-940B-24C660A1C0AD}" type="datetime1">
              <a:rPr lang="de-DE" smtClean="0"/>
              <a:t>10.02.23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956FB94-D3D6-42D0-BB0D-F484FA46EAB6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227375" y="332656"/>
            <a:ext cx="8665105" cy="17281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8000" b="1" dirty="0">
                <a:solidFill>
                  <a:schemeClr val="tx2">
                    <a:lumMod val="75000"/>
                  </a:schemeClr>
                </a:solidFill>
              </a:rPr>
              <a:t>Ostsee-Gymnasium</a:t>
            </a:r>
            <a:br>
              <a:rPr lang="de-DE" sz="6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de-DE" b="1" dirty="0">
                <a:solidFill>
                  <a:schemeClr val="tx2">
                    <a:lumMod val="75000"/>
                  </a:schemeClr>
                </a:solidFill>
              </a:rPr>
              <a:t>Schule zwischen Wald &amp; Meer</a:t>
            </a:r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492518" y="2492896"/>
            <a:ext cx="8405611" cy="1368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3600" b="1" dirty="0">
                <a:solidFill>
                  <a:schemeClr val="bg2">
                    <a:lumMod val="25000"/>
                  </a:schemeClr>
                </a:solidFill>
              </a:rPr>
              <a:t>Eltern-Information zur Anmeldung 2023: alles Wissenswerte im Überblick</a:t>
            </a:r>
            <a:r>
              <a:rPr lang="de-DE" sz="4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75" y="4221088"/>
            <a:ext cx="3157878" cy="230425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529" y="3875211"/>
            <a:ext cx="1953631" cy="213496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4358671"/>
            <a:ext cx="1800199" cy="189149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287654" y="5820783"/>
            <a:ext cx="1487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chemeClr val="bg2">
                    <a:lumMod val="25000"/>
                  </a:schemeClr>
                </a:solidFill>
              </a:rPr>
              <a:t>Frau Dr. Braun </a:t>
            </a:r>
          </a:p>
          <a:p>
            <a:r>
              <a:rPr lang="de-DE" sz="1600" dirty="0">
                <a:solidFill>
                  <a:schemeClr val="bg2">
                    <a:lumMod val="25000"/>
                  </a:schemeClr>
                </a:solidFill>
              </a:rPr>
              <a:t>(Schulleiterin)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148259" y="6113171"/>
            <a:ext cx="2525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2">
                    <a:lumMod val="25000"/>
                  </a:schemeClr>
                </a:solidFill>
              </a:rPr>
              <a:t>Herr Rosenberger </a:t>
            </a:r>
          </a:p>
          <a:p>
            <a:pPr algn="ctr"/>
            <a:r>
              <a:rPr lang="de-DE" sz="1600" dirty="0">
                <a:solidFill>
                  <a:schemeClr val="bg2">
                    <a:lumMod val="25000"/>
                  </a:schemeClr>
                </a:solidFill>
              </a:rPr>
              <a:t>(Orientierungsstufenleiter)</a:t>
            </a:r>
          </a:p>
        </p:txBody>
      </p:sp>
    </p:spTree>
    <p:extLst>
      <p:ext uri="{BB962C8B-B14F-4D97-AF65-F5344CB8AC3E}">
        <p14:creationId xmlns:p14="http://schemas.microsoft.com/office/powerpoint/2010/main" val="3299506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>
                <a:solidFill>
                  <a:schemeClr val="bg2">
                    <a:lumMod val="25000"/>
                  </a:schemeClr>
                </a:solidFill>
              </a:rPr>
              <a:t>10</a:t>
            </a:fld>
            <a:endParaRPr lang="de-DE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179512" y="874336"/>
            <a:ext cx="8640960" cy="212261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de-DE" sz="4000" b="1" dirty="0">
                <a:solidFill>
                  <a:schemeClr val="bg2">
                    <a:lumMod val="25000"/>
                  </a:schemeClr>
                </a:solidFill>
              </a:rPr>
              <a:t>Individuell lernen </a:t>
            </a:r>
          </a:p>
          <a:p>
            <a:pPr algn="l"/>
            <a:r>
              <a:rPr lang="de-DE" sz="3200" b="1" dirty="0">
                <a:solidFill>
                  <a:schemeClr val="bg2">
                    <a:lumMod val="25000"/>
                  </a:schemeClr>
                </a:solidFill>
              </a:rPr>
              <a:t>- Fördern und fordern - </a:t>
            </a:r>
          </a:p>
          <a:p>
            <a:endParaRPr lang="de-DE" sz="2800" b="1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de-DE" sz="2100" b="1" dirty="0">
                <a:solidFill>
                  <a:schemeClr val="bg2">
                    <a:lumMod val="25000"/>
                  </a:schemeClr>
                </a:solidFill>
              </a:rPr>
              <a:t>„Wir unterstützen in Schwächephasen und fordern Interessierte heraus.“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6095"/>
            <a:ext cx="16891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Inhaltsplatzhalter 3"/>
          <p:cNvSpPr txBox="1">
            <a:spLocks/>
          </p:cNvSpPr>
          <p:nvPr/>
        </p:nvSpPr>
        <p:spPr>
          <a:xfrm>
            <a:off x="251520" y="3284984"/>
            <a:ext cx="8670429" cy="288032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(flexible) Förderkurse in der Sek I in den Kernfächern</a:t>
            </a:r>
          </a:p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Förderangebot für Kinder mit LRS</a:t>
            </a:r>
          </a:p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Herausforderungen in den Bereichen Mathematik – Musik – Sport – Fremdsprachenzertifikate in allen modernen Fremdsprachen (AG-Bereich)</a:t>
            </a:r>
          </a:p>
        </p:txBody>
      </p:sp>
    </p:spTree>
    <p:extLst>
      <p:ext uri="{BB962C8B-B14F-4D97-AF65-F5344CB8AC3E}">
        <p14:creationId xmlns:p14="http://schemas.microsoft.com/office/powerpoint/2010/main" val="3651714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11</a:t>
            </a:fld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6095"/>
            <a:ext cx="16891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70154" y="835093"/>
            <a:ext cx="6058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2">
                    <a:lumMod val="25000"/>
                  </a:schemeClr>
                </a:solidFill>
              </a:rPr>
              <a:t>Gemeinsam</a:t>
            </a:r>
          </a:p>
          <a:p>
            <a:r>
              <a:rPr lang="de-DE" sz="4000" b="1" dirty="0">
                <a:solidFill>
                  <a:schemeClr val="bg2">
                    <a:lumMod val="25000"/>
                  </a:schemeClr>
                </a:solidFill>
              </a:rPr>
              <a:t>in die digitale Welt</a:t>
            </a:r>
          </a:p>
        </p:txBody>
      </p:sp>
      <p:sp>
        <p:nvSpPr>
          <p:cNvPr id="5" name="Inhaltsplatzhalter 1"/>
          <p:cNvSpPr txBox="1">
            <a:spLocks/>
          </p:cNvSpPr>
          <p:nvPr/>
        </p:nvSpPr>
        <p:spPr>
          <a:xfrm>
            <a:off x="269885" y="2276872"/>
            <a:ext cx="8448597" cy="448645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mit eigener IT-Fachkraft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mit vorbildlicher digitaler Ausstattung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mit kompetenten Lehrkräften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mit mehrmaliger Schulung im Umgang mit der Lernplattform </a:t>
            </a:r>
            <a:r>
              <a:rPr lang="de-DE" sz="3200" i="1" dirty="0" err="1">
                <a:solidFill>
                  <a:schemeClr val="bg2">
                    <a:lumMod val="25000"/>
                  </a:schemeClr>
                </a:solidFill>
              </a:rPr>
              <a:t>itslearning</a:t>
            </a:r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 (Klasse 5)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mit Medienunterricht ab Klasse 6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mit einem Schulmedientag in der Orientierungsstufe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mit einem durchgängigen Medienkonzept und Elternberatung zum Thema Medien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de-DE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87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12</a:t>
            </a:fld>
            <a:endParaRPr lang="de-DE"/>
          </a:p>
        </p:txBody>
      </p:sp>
      <p:sp>
        <p:nvSpPr>
          <p:cNvPr id="4" name="Titel 3"/>
          <p:cNvSpPr txBox="1">
            <a:spLocks noGrp="1"/>
          </p:cNvSpPr>
          <p:nvPr>
            <p:ph type="title" idx="4294967295"/>
          </p:nvPr>
        </p:nvSpPr>
        <p:spPr>
          <a:xfrm>
            <a:off x="179512" y="118629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600" b="1" dirty="0">
                <a:solidFill>
                  <a:schemeClr val="bg2">
                    <a:lumMod val="25000"/>
                  </a:schemeClr>
                </a:solidFill>
              </a:rPr>
              <a:t>Gemeinsam Klasse sein</a:t>
            </a:r>
            <a:br>
              <a:rPr lang="de-DE" sz="3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sz="3600" b="1" dirty="0">
                <a:solidFill>
                  <a:schemeClr val="bg2">
                    <a:lumMod val="25000"/>
                  </a:schemeClr>
                </a:solidFill>
              </a:rPr>
              <a:t>mit unseren Klassenlehrkräften 2022/23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48620" y="2567879"/>
            <a:ext cx="8676775" cy="412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600" b="1" dirty="0">
                <a:solidFill>
                  <a:schemeClr val="bg2">
                    <a:lumMod val="25000"/>
                  </a:schemeClr>
                </a:solidFill>
              </a:rPr>
              <a:t>Frau Seifert-</a:t>
            </a:r>
            <a:r>
              <a:rPr lang="de-DE" sz="2600" b="1" dirty="0" err="1">
                <a:solidFill>
                  <a:schemeClr val="bg2">
                    <a:lumMod val="25000"/>
                  </a:schemeClr>
                </a:solidFill>
              </a:rPr>
              <a:t>Karnatz</a:t>
            </a:r>
            <a:r>
              <a:rPr lang="de-DE" sz="2600" b="1" dirty="0">
                <a:solidFill>
                  <a:schemeClr val="bg2">
                    <a:lumMod val="25000"/>
                  </a:schemeClr>
                </a:solidFill>
              </a:rPr>
              <a:t> 	Frau Alsbach		Herr </a:t>
            </a:r>
            <a:r>
              <a:rPr lang="de-DE" sz="2600" b="1" dirty="0" err="1">
                <a:solidFill>
                  <a:schemeClr val="bg2">
                    <a:lumMod val="25000"/>
                  </a:schemeClr>
                </a:solidFill>
              </a:rPr>
              <a:t>Pern</a:t>
            </a:r>
            <a:r>
              <a:rPr lang="de-DE" sz="2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(Ma/</a:t>
            </a:r>
            <a:r>
              <a:rPr lang="de-DE" sz="2400" dirty="0" err="1">
                <a:solidFill>
                  <a:schemeClr val="bg2">
                    <a:lumMod val="25000"/>
                  </a:schemeClr>
                </a:solidFill>
              </a:rPr>
              <a:t>Geo</a:t>
            </a:r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)			(</a:t>
            </a:r>
            <a:r>
              <a:rPr lang="de-DE" sz="2400" dirty="0" err="1">
                <a:solidFill>
                  <a:schemeClr val="bg2">
                    <a:lumMod val="25000"/>
                  </a:schemeClr>
                </a:solidFill>
              </a:rPr>
              <a:t>Deu</a:t>
            </a:r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de-DE" sz="2400" dirty="0" err="1">
                <a:solidFill>
                  <a:schemeClr val="bg2">
                    <a:lumMod val="25000"/>
                  </a:schemeClr>
                </a:solidFill>
              </a:rPr>
              <a:t>Rel</a:t>
            </a:r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de-DE" sz="2400" dirty="0" err="1">
                <a:solidFill>
                  <a:schemeClr val="bg2">
                    <a:lumMod val="25000"/>
                  </a:schemeClr>
                </a:solidFill>
              </a:rPr>
              <a:t>Lat</a:t>
            </a:r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)		(</a:t>
            </a:r>
            <a:r>
              <a:rPr lang="de-DE" sz="2400" dirty="0" err="1">
                <a:solidFill>
                  <a:schemeClr val="bg2">
                    <a:lumMod val="25000"/>
                  </a:schemeClr>
                </a:solidFill>
              </a:rPr>
              <a:t>Deu</a:t>
            </a:r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/Bio)</a:t>
            </a:r>
          </a:p>
          <a:p>
            <a:pPr>
              <a:lnSpc>
                <a:spcPct val="150000"/>
              </a:lnSpc>
            </a:pPr>
            <a:endParaRPr lang="de-DE" sz="32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de-DE" sz="32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de-DE" sz="32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…in der Wald-, in der Meer- &amp; der Strandklasse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6095"/>
            <a:ext cx="16891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02B662A-E474-0541-574D-3A5109454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04842"/>
            <a:ext cx="1008111" cy="15157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BA147BC-23A5-2184-D011-6636B1475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04842"/>
            <a:ext cx="1077889" cy="143718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A549E3C-53CA-05C4-EBCD-BACAC45EA4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44" y="4093913"/>
            <a:ext cx="1750696" cy="131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07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864554B-74AA-4847-A525-2D69C9CBE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13</a:t>
            </a:fld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3E0335-5895-2244-A2BD-DEB6FB1C6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849" y="226095"/>
            <a:ext cx="16891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67F5DFA-58AD-8840-8061-69BD18F62471}"/>
              </a:ext>
            </a:extLst>
          </p:cNvPr>
          <p:cNvSpPr txBox="1">
            <a:spLocks/>
          </p:cNvSpPr>
          <p:nvPr/>
        </p:nvSpPr>
        <p:spPr>
          <a:xfrm>
            <a:off x="193511" y="620688"/>
            <a:ext cx="7200900" cy="1420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de-DE" sz="4000" b="1" dirty="0">
                <a:solidFill>
                  <a:schemeClr val="bg2">
                    <a:lumMod val="25000"/>
                  </a:schemeClr>
                </a:solidFill>
              </a:rPr>
              <a:t>Wir sind erreichbar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C20D49-83F3-4C46-B2AB-7CDA2BB49A16}"/>
              </a:ext>
            </a:extLst>
          </p:cNvPr>
          <p:cNvSpPr/>
          <p:nvPr/>
        </p:nvSpPr>
        <p:spPr>
          <a:xfrm>
            <a:off x="2734782" y="1759276"/>
            <a:ext cx="6192688" cy="33394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>
                    <a:lumMod val="75000"/>
                  </a:schemeClr>
                </a:solidFill>
              </a:rPr>
              <a:t>Erreichbarkeit der Lehrkräfte: (</a:t>
            </a:r>
            <a:r>
              <a:rPr lang="de-DE" sz="3600" dirty="0" err="1">
                <a:solidFill>
                  <a:schemeClr val="tx2">
                    <a:lumMod val="75000"/>
                  </a:schemeClr>
                </a:solidFill>
              </a:rPr>
              <a:t>nachname</a:t>
            </a:r>
            <a:r>
              <a:rPr lang="de-DE" sz="3600" dirty="0">
                <a:solidFill>
                  <a:schemeClr val="tx2">
                    <a:lumMod val="75000"/>
                  </a:schemeClr>
                </a:solidFill>
              </a:rPr>
              <a:t>)@</a:t>
            </a:r>
            <a:r>
              <a:rPr lang="de-DE" sz="3600" dirty="0" err="1">
                <a:solidFill>
                  <a:schemeClr val="tx2">
                    <a:lumMod val="75000"/>
                  </a:schemeClr>
                </a:solidFill>
              </a:rPr>
              <a:t>ogt.de</a:t>
            </a:r>
            <a:r>
              <a:rPr lang="de-DE" sz="36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028C75B-9613-2042-8CEB-E269DE777D63}"/>
              </a:ext>
            </a:extLst>
          </p:cNvPr>
          <p:cNvSpPr txBox="1"/>
          <p:nvPr/>
        </p:nvSpPr>
        <p:spPr>
          <a:xfrm>
            <a:off x="2698528" y="5351277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2">
                    <a:lumMod val="25000"/>
                  </a:schemeClr>
                </a:solidFill>
              </a:rPr>
              <a:t>oder über unseren Schulplaner</a:t>
            </a:r>
          </a:p>
        </p:txBody>
      </p:sp>
      <p:pic>
        <p:nvPicPr>
          <p:cNvPr id="8" name="Picture 10" descr="E, mail Kostenlos Symbol von 780 Free Vector Emoji">
            <a:extLst>
              <a:ext uri="{FF2B5EF4-FFF2-40B4-BE49-F238E27FC236}">
                <a16:creationId xmlns:a16="http://schemas.microsoft.com/office/drawing/2014/main" id="{E8376A1D-8CDE-6947-ADB9-6B1245855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 b="17871"/>
          <a:stretch/>
        </p:blipFill>
        <p:spPr bwMode="auto">
          <a:xfrm>
            <a:off x="539552" y="2780927"/>
            <a:ext cx="2016224" cy="131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CFD249D-1852-DE44-9A96-851445C41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619052"/>
            <a:ext cx="1368152" cy="199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92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14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72855" y="789791"/>
            <a:ext cx="60445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2">
                    <a:lumMod val="25000"/>
                  </a:schemeClr>
                </a:solidFill>
              </a:rPr>
              <a:t>Unsere </a:t>
            </a:r>
            <a:r>
              <a:rPr lang="de-DE" sz="4000" b="1" dirty="0" err="1">
                <a:solidFill>
                  <a:schemeClr val="bg2">
                    <a:lumMod val="25000"/>
                  </a:schemeClr>
                </a:solidFill>
              </a:rPr>
              <a:t>AGen</a:t>
            </a:r>
            <a:r>
              <a:rPr lang="de-DE" sz="4000" b="1" dirty="0">
                <a:solidFill>
                  <a:schemeClr val="bg2">
                    <a:lumMod val="25000"/>
                  </a:schemeClr>
                </a:solidFill>
              </a:rPr>
              <a:t> -</a:t>
            </a:r>
          </a:p>
          <a:p>
            <a:r>
              <a:rPr lang="de-DE" sz="4000" b="1" dirty="0">
                <a:solidFill>
                  <a:schemeClr val="bg2">
                    <a:lumMod val="25000"/>
                  </a:schemeClr>
                </a:solidFill>
              </a:rPr>
              <a:t>Gemeinsam Spaß haben &amp; den Horizont erweitern!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166906" y="3797513"/>
            <a:ext cx="1972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Segelgilde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91880" y="2728783"/>
            <a:ext cx="1879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Aquarium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489882" y="4636714"/>
            <a:ext cx="3070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(Junior) Bigband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84047" y="4179719"/>
            <a:ext cx="2795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English </a:t>
            </a:r>
            <a:r>
              <a:rPr lang="de-DE" sz="3200" dirty="0" err="1">
                <a:solidFill>
                  <a:schemeClr val="bg2">
                    <a:lumMod val="25000"/>
                  </a:schemeClr>
                </a:solidFill>
              </a:rPr>
              <a:t>theatre</a:t>
            </a:r>
            <a:endParaRPr lang="de-DE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03398" y="2834357"/>
            <a:ext cx="1079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DELF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383113" y="3322225"/>
            <a:ext cx="2045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Computer</a:t>
            </a:r>
          </a:p>
        </p:txBody>
      </p:sp>
      <p:pic>
        <p:nvPicPr>
          <p:cNvPr id="4099" name="Picture 3" descr="G:\Fotos\IMG_318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2" b="5410"/>
          <a:stretch/>
        </p:blipFill>
        <p:spPr bwMode="auto">
          <a:xfrm>
            <a:off x="5877784" y="2081530"/>
            <a:ext cx="2962818" cy="150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102506" y="5563650"/>
            <a:ext cx="3911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Schülersanitätsdienst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47B5CBB-4990-A140-9011-264756F34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6095"/>
            <a:ext cx="16891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9A449AD-57C9-D968-9946-9CC36AB49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7" y="4791945"/>
            <a:ext cx="3486984" cy="189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5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15</a:t>
            </a:fld>
            <a:endParaRPr lang="de-D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50902"/>
            <a:ext cx="2227227" cy="9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251519" y="1634329"/>
            <a:ext cx="5207987" cy="62306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de-DE" b="1" dirty="0">
                <a:solidFill>
                  <a:schemeClr val="bg2">
                    <a:lumMod val="25000"/>
                  </a:schemeClr>
                </a:solidFill>
              </a:rPr>
              <a:t>gemeinsam in die Zukunft!</a:t>
            </a:r>
          </a:p>
        </p:txBody>
      </p:sp>
      <p:pic>
        <p:nvPicPr>
          <p:cNvPr id="6148" name="Picture 4" descr="G:\Fotos\IMG_44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99" y="1772816"/>
            <a:ext cx="2808381" cy="4075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3"/>
          <p:cNvSpPr txBox="1">
            <a:spLocks/>
          </p:cNvSpPr>
          <p:nvPr/>
        </p:nvSpPr>
        <p:spPr>
          <a:xfrm>
            <a:off x="251520" y="2270302"/>
            <a:ext cx="7416824" cy="412026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Nachhaltige Schule</a:t>
            </a:r>
          </a:p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Umwelt- und Klimapreis u.a.2019</a:t>
            </a:r>
          </a:p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Berufswahlsiegel</a:t>
            </a:r>
          </a:p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Kooperation mit der Gemeinde </a:t>
            </a:r>
          </a:p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seit 2020: Zukunftsschule!</a:t>
            </a:r>
          </a:p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„Ostsee-Talente“</a:t>
            </a:r>
          </a:p>
          <a:p>
            <a:endParaRPr lang="de-DE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0" name="Picture 2" descr="Bildergebnis für berufswahlsieg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226" y="5070531"/>
            <a:ext cx="2410396" cy="151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2339752" y="882825"/>
            <a:ext cx="2525301" cy="7507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de-DE" b="1" i="1" dirty="0" err="1">
                <a:solidFill>
                  <a:schemeClr val="bg2">
                    <a:lumMod val="25000"/>
                  </a:schemeClr>
                </a:solidFill>
              </a:rPr>
              <a:t>for</a:t>
            </a:r>
            <a:r>
              <a:rPr lang="de-DE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de-DE" b="1" i="1" dirty="0" err="1">
                <a:solidFill>
                  <a:schemeClr val="bg2">
                    <a:lumMod val="25000"/>
                  </a:schemeClr>
                </a:solidFill>
              </a:rPr>
              <a:t>future</a:t>
            </a:r>
            <a:endParaRPr lang="de-DE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A638D98-13C3-5B44-9131-BFA67CA0F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1120"/>
            <a:ext cx="1701410" cy="6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Zukunftsschule SH - Gemeinschaftsschule am Hamberg">
            <a:extLst>
              <a:ext uri="{FF2B5EF4-FFF2-40B4-BE49-F238E27FC236}">
                <a16:creationId xmlns:a16="http://schemas.microsoft.com/office/drawing/2014/main" id="{04D09466-C831-AC4A-A756-8BB77E16E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6" y="5398212"/>
            <a:ext cx="2522590" cy="118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632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16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90111" y="905252"/>
            <a:ext cx="8229600" cy="1252537"/>
          </a:xfrm>
        </p:spPr>
        <p:txBody>
          <a:bodyPr>
            <a:normAutofit fontScale="90000"/>
          </a:bodyPr>
          <a:lstStyle/>
          <a:p>
            <a:pPr algn="l"/>
            <a:r>
              <a:rPr lang="de-DE" b="1" dirty="0">
                <a:solidFill>
                  <a:schemeClr val="bg2">
                    <a:lumMod val="25000"/>
                  </a:schemeClr>
                </a:solidFill>
              </a:rPr>
              <a:t>Gemeinsam essen:</a:t>
            </a:r>
            <a:br>
              <a:rPr lang="de-DE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b="1" dirty="0">
                <a:solidFill>
                  <a:schemeClr val="bg2">
                    <a:lumMod val="25000"/>
                  </a:schemeClr>
                </a:solidFill>
              </a:rPr>
              <a:t>die Über-Mittag-Betreuung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453F64B-F02B-774A-9D28-0BA762F41E1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8564" y="2172870"/>
            <a:ext cx="8533816" cy="3451225"/>
          </a:xfrm>
        </p:spPr>
        <p:txBody>
          <a:bodyPr>
            <a:normAutofit fontScale="92500"/>
          </a:bodyPr>
          <a:lstStyle/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12.15 – 14.30 Uhr  im eigenen Raum betreut 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    durch </a:t>
            </a:r>
            <a:r>
              <a:rPr lang="de-DE" sz="2800" dirty="0" err="1">
                <a:solidFill>
                  <a:schemeClr val="bg2">
                    <a:lumMod val="25000"/>
                  </a:schemeClr>
                </a:solidFill>
              </a:rPr>
              <a:t>FSJler</a:t>
            </a:r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 &amp; Schulsozialarbeiterin </a:t>
            </a:r>
          </a:p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gemeinsames Essen (z.Zt. 2,50€ pro Mahlzeit), 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    täglich frisch hergestellt und geliefert (Firma Risse)</a:t>
            </a:r>
          </a:p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danach Hausaufgabenbetreuung und Spiele (kostenlos)</a:t>
            </a:r>
          </a:p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flexible Buchung nach Bedarf (z.B. bestimmte Wochentage oder Wochenblöcke )</a:t>
            </a:r>
          </a:p>
          <a:p>
            <a:endParaRPr lang="de-DE" sz="2800" dirty="0">
              <a:solidFill>
                <a:schemeClr val="bg2">
                  <a:lumMod val="25000"/>
                </a:schemeClr>
              </a:solidFill>
            </a:endParaRPr>
          </a:p>
          <a:p>
            <a:endParaRPr lang="de-DE" sz="2800" dirty="0">
              <a:solidFill>
                <a:schemeClr val="bg2">
                  <a:lumMod val="25000"/>
                </a:schemeClr>
              </a:solidFill>
            </a:endParaRPr>
          </a:p>
          <a:p>
            <a:endParaRPr lang="de-DE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1120"/>
            <a:ext cx="1701410" cy="6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7F04D38-C956-5FC5-18BD-EC66DF96B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613446"/>
            <a:ext cx="2035168" cy="152637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6CA2B41-8797-ABFA-87DC-C7BB2B18A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21" y="4640039"/>
            <a:ext cx="1476084" cy="19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44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17</a:t>
            </a:fld>
            <a:endParaRPr lang="de-DE"/>
          </a:p>
        </p:txBody>
      </p:sp>
      <p:sp>
        <p:nvSpPr>
          <p:cNvPr id="5" name="Titel 3"/>
          <p:cNvSpPr txBox="1">
            <a:spLocks/>
          </p:cNvSpPr>
          <p:nvPr/>
        </p:nvSpPr>
        <p:spPr>
          <a:xfrm>
            <a:off x="179510" y="260648"/>
            <a:ext cx="8836380" cy="161497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de-DE" sz="16000" dirty="0">
                <a:solidFill>
                  <a:schemeClr val="bg2">
                    <a:lumMod val="25000"/>
                  </a:schemeClr>
                </a:solidFill>
              </a:rPr>
              <a:t>Das sagen unsere Jüngsten: </a:t>
            </a:r>
          </a:p>
          <a:p>
            <a:pPr algn="l">
              <a:lnSpc>
                <a:spcPct val="120000"/>
              </a:lnSpc>
            </a:pPr>
            <a:r>
              <a:rPr lang="de-DE" sz="16000" b="1" dirty="0">
                <a:solidFill>
                  <a:schemeClr val="bg2">
                    <a:lumMod val="25000"/>
                  </a:schemeClr>
                </a:solidFill>
              </a:rPr>
              <a:t>„Dass das	 	so cool ist, </a:t>
            </a:r>
          </a:p>
          <a:p>
            <a:pPr algn="l"/>
            <a:r>
              <a:rPr lang="de-DE" sz="16000" b="1" dirty="0">
                <a:solidFill>
                  <a:schemeClr val="bg2">
                    <a:lumMod val="25000"/>
                  </a:schemeClr>
                </a:solidFill>
              </a:rPr>
              <a:t>				hätte ich nie gedacht!“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759042"/>
            <a:ext cx="1532221" cy="61818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860032" y="2103814"/>
            <a:ext cx="415585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2">
                    <a:lumMod val="25000"/>
                  </a:schemeClr>
                </a:solidFill>
              </a:rPr>
              <a:t>Das hat mich überrascht:</a:t>
            </a:r>
          </a:p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„die gute Ausstattung der Schule“</a:t>
            </a:r>
          </a:p>
          <a:p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„dass die Schule modern ist“</a:t>
            </a:r>
          </a:p>
          <a:p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„die motivierten Lehrer“</a:t>
            </a:r>
          </a:p>
          <a:p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„dass ich mich so schnell auskannte“</a:t>
            </a:r>
          </a:p>
          <a:p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„dass es eine App mit allen wichtigen Terminen gibt“</a:t>
            </a:r>
          </a:p>
          <a:p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…und ganz oft:</a:t>
            </a:r>
          </a:p>
          <a:p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„dass alle so nett sind!“</a:t>
            </a:r>
          </a:p>
        </p:txBody>
      </p:sp>
      <p:sp>
        <p:nvSpPr>
          <p:cNvPr id="8" name="Textfeld 7"/>
          <p:cNvSpPr txBox="1"/>
          <p:nvPr/>
        </p:nvSpPr>
        <p:spPr>
          <a:xfrm flipH="1">
            <a:off x="250263" y="2132856"/>
            <a:ext cx="432048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2">
                    <a:lumMod val="25000"/>
                  </a:schemeClr>
                </a:solidFill>
              </a:rPr>
              <a:t>Das habe ich gelernt:</a:t>
            </a:r>
          </a:p>
          <a:p>
            <a:endParaRPr lang="de-DE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„Das Gymnasium ist zu schaffen!“</a:t>
            </a:r>
          </a:p>
          <a:p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„…eine Menge über mich, selbstständiges Arbeiten.“</a:t>
            </a:r>
          </a:p>
          <a:p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„…wie man eine PowerPoint-Präsentation macht“</a:t>
            </a:r>
          </a:p>
          <a:p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„…sich anzustrengen“</a:t>
            </a:r>
          </a:p>
          <a:p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„Wie es ist, eigene Verantwortung zu tragen.“</a:t>
            </a:r>
          </a:p>
          <a:p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„Coole Sachen!“</a:t>
            </a:r>
          </a:p>
        </p:txBody>
      </p:sp>
    </p:spTree>
    <p:extLst>
      <p:ext uri="{BB962C8B-B14F-4D97-AF65-F5344CB8AC3E}">
        <p14:creationId xmlns:p14="http://schemas.microsoft.com/office/powerpoint/2010/main" val="3865633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18</a:t>
            </a:fld>
            <a:endParaRPr lang="de-DE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237273" y="2397549"/>
            <a:ext cx="8727215" cy="2088232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endParaRPr lang="de-DE" dirty="0"/>
          </a:p>
        </p:txBody>
      </p:sp>
      <p:sp>
        <p:nvSpPr>
          <p:cNvPr id="5" name="Inhaltsplatzhalter 1"/>
          <p:cNvSpPr txBox="1">
            <a:spLocks/>
          </p:cNvSpPr>
          <p:nvPr/>
        </p:nvSpPr>
        <p:spPr>
          <a:xfrm>
            <a:off x="237273" y="4178558"/>
            <a:ext cx="8640959" cy="223224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8399"/>
            <a:ext cx="16891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Inhaltsplatzhalter 1"/>
          <p:cNvSpPr txBox="1">
            <a:spLocks/>
          </p:cNvSpPr>
          <p:nvPr/>
        </p:nvSpPr>
        <p:spPr>
          <a:xfrm>
            <a:off x="203840" y="1556792"/>
            <a:ext cx="7378943" cy="527529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b="1" dirty="0">
                <a:solidFill>
                  <a:schemeClr val="bg2">
                    <a:lumMod val="25000"/>
                  </a:schemeClr>
                </a:solidFill>
              </a:rPr>
              <a:t>Beratungstermine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 individuell nach Vereinbarung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1600" dirty="0">
                <a:solidFill>
                  <a:schemeClr val="bg2">
                    <a:lumMod val="25000"/>
                  </a:schemeClr>
                </a:solidFill>
              </a:rPr>
              <a:t>(verpflichtendes Beratungsgespräch bei nicht vorhandener Gymnasialempfehlung)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	</a:t>
            </a:r>
          </a:p>
          <a:p>
            <a:pPr marL="2468880" lvl="8" indent="0">
              <a:spcBef>
                <a:spcPts val="0"/>
              </a:spcBef>
              <a:buNone/>
            </a:pPr>
            <a:r>
              <a:rPr lang="de-DE" sz="2800" b="1" dirty="0">
                <a:solidFill>
                  <a:schemeClr val="bg2">
                    <a:lumMod val="25000"/>
                  </a:schemeClr>
                </a:solidFill>
              </a:rPr>
              <a:t>       </a:t>
            </a:r>
          </a:p>
          <a:p>
            <a:pPr marL="2468880" lvl="8" indent="0">
              <a:spcBef>
                <a:spcPts val="0"/>
              </a:spcBef>
              <a:buNone/>
            </a:pPr>
            <a:r>
              <a:rPr lang="de-DE" sz="2800" b="1" dirty="0">
                <a:solidFill>
                  <a:schemeClr val="bg2">
                    <a:lumMod val="25000"/>
                  </a:schemeClr>
                </a:solidFill>
              </a:rPr>
              <a:t>       	</a:t>
            </a:r>
            <a:r>
              <a:rPr lang="de-DE" sz="2400" b="1" dirty="0">
                <a:solidFill>
                  <a:schemeClr val="bg2">
                    <a:lumMod val="25000"/>
                  </a:schemeClr>
                </a:solidFill>
              </a:rPr>
              <a:t>oder</a:t>
            </a:r>
          </a:p>
          <a:p>
            <a:pPr marL="0" indent="0">
              <a:buNone/>
            </a:pPr>
            <a:endParaRPr lang="de-DE" sz="4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BF81299-34EE-8742-898C-0E3A93BE149A}"/>
              </a:ext>
            </a:extLst>
          </p:cNvPr>
          <p:cNvSpPr txBox="1"/>
          <p:nvPr/>
        </p:nvSpPr>
        <p:spPr>
          <a:xfrm>
            <a:off x="163433" y="929640"/>
            <a:ext cx="5321098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4000" b="1" dirty="0">
                <a:solidFill>
                  <a:schemeClr val="bg2">
                    <a:lumMod val="25000"/>
                  </a:schemeClr>
                </a:solidFill>
              </a:rPr>
              <a:t>Termine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44F21FB-F385-C748-B137-0F6979EAF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65" y="3400734"/>
            <a:ext cx="1581011" cy="155564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B785E73-C12A-C742-B865-86EDBBF1B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04" y="3441665"/>
            <a:ext cx="1710353" cy="1555648"/>
          </a:xfrm>
          <a:prstGeom prst="rect">
            <a:avLst/>
          </a:prstGeom>
        </p:spPr>
      </p:pic>
      <p:pic>
        <p:nvPicPr>
          <p:cNvPr id="3080" name="Picture 8" descr="Illustration Phone Cell Icon Smartphone-Symbol Mobiltelefon Mit Rufzeichen  Vektor Abbildung - Illustration von getrennt, abbildung: 161367489">
            <a:extLst>
              <a:ext uri="{FF2B5EF4-FFF2-40B4-BE49-F238E27FC236}">
                <a16:creationId xmlns:a16="http://schemas.microsoft.com/office/drawing/2014/main" id="{0C0CF3C1-BBEF-6341-A034-5DA292229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9" t="9262" r="18473" b="15678"/>
          <a:stretch/>
        </p:blipFill>
        <p:spPr bwMode="auto">
          <a:xfrm>
            <a:off x="655025" y="3545327"/>
            <a:ext cx="931033" cy="132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, mail Kostenlos Symbol von 780 Free Vector Emoji">
            <a:extLst>
              <a:ext uri="{FF2B5EF4-FFF2-40B4-BE49-F238E27FC236}">
                <a16:creationId xmlns:a16="http://schemas.microsoft.com/office/drawing/2014/main" id="{B9D96F05-AD93-9D4F-9F52-4DFDCB49A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 b="17871"/>
          <a:stretch/>
        </p:blipFill>
        <p:spPr bwMode="auto">
          <a:xfrm>
            <a:off x="5111749" y="3682934"/>
            <a:ext cx="1521362" cy="9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448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8907E38-26FA-454E-A3D8-AEBD9EEE2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19</a:t>
            </a:fld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B861B46-08B8-E542-9503-715416A30E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3385" y="1556792"/>
            <a:ext cx="7408863" cy="43243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sz="3500" b="1" dirty="0">
                <a:solidFill>
                  <a:schemeClr val="bg2">
                    <a:lumMod val="25000"/>
                  </a:schemeClr>
                </a:solidFill>
                <a:highlight>
                  <a:srgbClr val="EBF5FF"/>
                </a:highlight>
              </a:rPr>
              <a:t>Anmeldezeitraum  20.02.-01.03.2023</a:t>
            </a:r>
          </a:p>
          <a:p>
            <a:pPr marL="0" indent="0">
              <a:buNone/>
            </a:pPr>
            <a:endParaRPr lang="de-DE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Bitte zur Anmeldung mitbringen:</a:t>
            </a:r>
          </a:p>
          <a:p>
            <a:pPr marL="0" indent="0">
              <a:buNone/>
            </a:pPr>
            <a:endParaRPr lang="de-DE" sz="2100" dirty="0"/>
          </a:p>
          <a:p>
            <a:r>
              <a:rPr lang="de-DE" dirty="0"/>
              <a:t>Halbjahreszeugnis 4. Klasse</a:t>
            </a:r>
          </a:p>
          <a:p>
            <a:r>
              <a:rPr lang="de-DE" dirty="0"/>
              <a:t>Schulartempfehlung</a:t>
            </a:r>
          </a:p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Geburtsurkunde (nur zur Vorlage) </a:t>
            </a:r>
          </a:p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Anmeldeschein Grundschule </a:t>
            </a:r>
            <a:r>
              <a:rPr lang="de-DE" dirty="0"/>
              <a:t>im Original mit </a:t>
            </a:r>
          </a:p>
          <a:p>
            <a:pPr marL="0" indent="0">
              <a:buNone/>
            </a:pPr>
            <a:r>
              <a:rPr lang="de-DE" dirty="0"/>
              <a:t>     Unterschrift von beiden Erziehungsberechtigten</a:t>
            </a:r>
            <a:endParaRPr lang="de-DE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Nachweis über Masernschutzimpfung</a:t>
            </a:r>
          </a:p>
          <a:p>
            <a:r>
              <a:rPr lang="de-DE" dirty="0"/>
              <a:t>ggf. Lernpläne oder LRS-Nachweise aus der Grundschule in Kopie </a:t>
            </a:r>
          </a:p>
          <a:p>
            <a:r>
              <a:rPr lang="de-DE" dirty="0"/>
              <a:t>unterschriebenes und bitte bereits ausgefülltes Anmeldeformular des OGT</a:t>
            </a:r>
            <a:endParaRPr lang="de-DE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0DFE0D4-9516-0F42-8D3A-1CD73D93E6A6}"/>
              </a:ext>
            </a:extLst>
          </p:cNvPr>
          <p:cNvSpPr txBox="1"/>
          <p:nvPr/>
        </p:nvSpPr>
        <p:spPr>
          <a:xfrm>
            <a:off x="203385" y="908720"/>
            <a:ext cx="2736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chemeClr val="bg2">
                    <a:lumMod val="25000"/>
                  </a:schemeClr>
                </a:solidFill>
              </a:rPr>
              <a:t>Anmeldung</a:t>
            </a:r>
          </a:p>
        </p:txBody>
      </p:sp>
      <p:pic>
        <p:nvPicPr>
          <p:cNvPr id="10" name="Bild 1" descr="Bildergebnis für ostsee gymnasium timmendorfer strand sekretariat">
            <a:extLst>
              <a:ext uri="{FF2B5EF4-FFF2-40B4-BE49-F238E27FC236}">
                <a16:creationId xmlns:a16="http://schemas.microsoft.com/office/drawing/2014/main" id="{4549FCD7-8EF9-C547-BBE9-2D4A7499FDC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r="11831"/>
          <a:stretch/>
        </p:blipFill>
        <p:spPr bwMode="auto">
          <a:xfrm>
            <a:off x="6203970" y="1696925"/>
            <a:ext cx="2563004" cy="1979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B19961F-0584-BD42-84FA-9B5791CE78E4}"/>
              </a:ext>
            </a:extLst>
          </p:cNvPr>
          <p:cNvSpPr txBox="1"/>
          <p:nvPr/>
        </p:nvSpPr>
        <p:spPr>
          <a:xfrm>
            <a:off x="5580112" y="3832451"/>
            <a:ext cx="3186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dirty="0">
                <a:solidFill>
                  <a:schemeClr val="bg2">
                    <a:lumMod val="25000"/>
                  </a:schemeClr>
                </a:solidFill>
              </a:rPr>
              <a:t>(unsere Schulsekretärinnen)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7A0CBD9-486C-0E4B-9852-791195B6B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141" y="5065508"/>
            <a:ext cx="1655473" cy="161144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C7DAF36E-378C-7B4D-AD01-E60AE9A14180}"/>
              </a:ext>
            </a:extLst>
          </p:cNvPr>
          <p:cNvSpPr txBox="1"/>
          <p:nvPr/>
        </p:nvSpPr>
        <p:spPr>
          <a:xfrm>
            <a:off x="3131840" y="6086834"/>
            <a:ext cx="4608512" cy="366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Diese Checkliste finden Sie nochmals hier: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5C80A41-5EDC-8844-B491-6F94CE53D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8399"/>
            <a:ext cx="16891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953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98DBD095-D435-2745-97A8-D2F1B0F19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4824"/>
            <a:ext cx="3774711" cy="283103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69415" y="1657721"/>
            <a:ext cx="3480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chemeClr val="bg2">
                    <a:lumMod val="25000"/>
                  </a:schemeClr>
                </a:solidFill>
              </a:rPr>
              <a:t>- das sind wir…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36568" y="6027385"/>
            <a:ext cx="7164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bg2">
                    <a:lumMod val="25000"/>
                  </a:schemeClr>
                </a:solidFill>
              </a:rPr>
              <a:t>… eine gute Schulgemeinschaft!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9710658-2B7E-4BD2-A753-18340454CA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89" y="341691"/>
            <a:ext cx="1967955" cy="144884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B8E2389-58D7-A24E-8A83-F5ED1B6988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92041"/>
            <a:ext cx="4722301" cy="3541726"/>
          </a:xfrm>
          <a:prstGeom prst="rect">
            <a:avLst/>
          </a:prstGeom>
          <a:effectLst/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6312C75-8971-1F6D-94C3-7FAA68A1A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37" y="3225857"/>
            <a:ext cx="3804938" cy="280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81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8416367-6B5F-E142-9455-842AA927C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20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2A30CDC-3C49-A845-A7D8-07CB05C15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458377"/>
            <a:ext cx="5079524" cy="373964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071B4EC-0B9A-4C41-8709-2EBA6E363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8399"/>
            <a:ext cx="16891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E00837C-5E4F-FF4F-965F-C9160C3B99C0}"/>
              </a:ext>
            </a:extLst>
          </p:cNvPr>
          <p:cNvSpPr txBox="1"/>
          <p:nvPr/>
        </p:nvSpPr>
        <p:spPr>
          <a:xfrm>
            <a:off x="203385" y="908720"/>
            <a:ext cx="3143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chemeClr val="bg2">
                    <a:lumMod val="25000"/>
                  </a:schemeClr>
                </a:solidFill>
              </a:rPr>
              <a:t>Noch Fragen?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C310E2F-E8E7-7A42-951D-C1421548477A}"/>
              </a:ext>
            </a:extLst>
          </p:cNvPr>
          <p:cNvSpPr txBox="1"/>
          <p:nvPr/>
        </p:nvSpPr>
        <p:spPr>
          <a:xfrm>
            <a:off x="198741" y="5435324"/>
            <a:ext cx="371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https://</a:t>
            </a:r>
            <a:r>
              <a:rPr lang="de-DE" dirty="0" err="1">
                <a:solidFill>
                  <a:schemeClr val="bg2">
                    <a:lumMod val="25000"/>
                  </a:schemeClr>
                </a:solidFill>
              </a:rPr>
              <a:t>www.willkommen</a:t>
            </a:r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-am-</a:t>
            </a:r>
            <a:r>
              <a:rPr lang="de-DE" dirty="0" err="1">
                <a:solidFill>
                  <a:schemeClr val="bg2">
                    <a:lumMod val="25000"/>
                  </a:schemeClr>
                </a:solidFill>
              </a:rPr>
              <a:t>ogt.de</a:t>
            </a:r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C5C6E21-6E73-B048-A4DF-35B6A58B2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40790"/>
            <a:ext cx="2061231" cy="202798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9EB560C-F684-0941-B352-F3D8E1CCB038}"/>
              </a:ext>
            </a:extLst>
          </p:cNvPr>
          <p:cNvSpPr txBox="1"/>
          <p:nvPr/>
        </p:nvSpPr>
        <p:spPr>
          <a:xfrm>
            <a:off x="198741" y="1689224"/>
            <a:ext cx="81275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Viele weitere interessante Informationen, diese Präsentation </a:t>
            </a:r>
          </a:p>
          <a:p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und die Anmeldeformulare finden Sie</a:t>
            </a:r>
          </a:p>
          <a:p>
            <a:r>
              <a:rPr lang="de-DE" sz="2400" dirty="0">
                <a:solidFill>
                  <a:schemeClr val="bg2">
                    <a:lumMod val="25000"/>
                  </a:schemeClr>
                </a:solidFill>
              </a:rPr>
              <a:t>auf unserer Homepage:</a:t>
            </a:r>
          </a:p>
        </p:txBody>
      </p:sp>
    </p:spTree>
    <p:extLst>
      <p:ext uri="{BB962C8B-B14F-4D97-AF65-F5344CB8AC3E}">
        <p14:creationId xmlns:p14="http://schemas.microsoft.com/office/powerpoint/2010/main" val="4204314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B4DBD32-1053-2B4F-A192-0A50480AC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13" y="2422120"/>
            <a:ext cx="3686131" cy="276459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45D36FB-8A6E-824E-8B73-054B637F7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479" y="2420888"/>
            <a:ext cx="3726927" cy="2795195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8416367-6B5F-E142-9455-842AA927C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3</a:t>
            </a:fld>
            <a:endParaRPr lang="de-DE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071B4EC-0B9A-4C41-8709-2EBA6E363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8399"/>
            <a:ext cx="16891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E00837C-5E4F-FF4F-965F-C9160C3B99C0}"/>
              </a:ext>
            </a:extLst>
          </p:cNvPr>
          <p:cNvSpPr txBox="1"/>
          <p:nvPr/>
        </p:nvSpPr>
        <p:spPr>
          <a:xfrm>
            <a:off x="203385" y="908720"/>
            <a:ext cx="49808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chemeClr val="bg2">
                    <a:lumMod val="25000"/>
                  </a:schemeClr>
                </a:solidFill>
              </a:rPr>
              <a:t>Hereinspaziert –</a:t>
            </a:r>
          </a:p>
          <a:p>
            <a:r>
              <a:rPr lang="de-DE" sz="4000" b="1" dirty="0">
                <a:solidFill>
                  <a:schemeClr val="bg2">
                    <a:lumMod val="25000"/>
                  </a:schemeClr>
                </a:solidFill>
              </a:rPr>
              <a:t>unsere Klassenräume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2EE8749-3C2B-1A4B-84CE-BD21455AF2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9108" r="18387" b="35504"/>
          <a:stretch/>
        </p:blipFill>
        <p:spPr>
          <a:xfrm>
            <a:off x="3028983" y="2420888"/>
            <a:ext cx="2767153" cy="176120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1707C98-17A2-DA4A-8802-6B0625A43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92" y="3522245"/>
            <a:ext cx="3578938" cy="26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41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4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-396552" y="980728"/>
            <a:ext cx="6332538" cy="874713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chemeClr val="bg2">
                    <a:lumMod val="25000"/>
                  </a:schemeClr>
                </a:solidFill>
              </a:rPr>
              <a:t>Das zeichnet uns aus</a:t>
            </a:r>
            <a:endParaRPr lang="de-D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Inhaltsplatzhalter 1"/>
          <p:cNvSpPr txBox="1">
            <a:spLocks/>
          </p:cNvSpPr>
          <p:nvPr/>
        </p:nvSpPr>
        <p:spPr>
          <a:xfrm>
            <a:off x="237272" y="4221088"/>
            <a:ext cx="8640959" cy="223224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7" name="Inhaltsplatzhalter 1"/>
          <p:cNvSpPr txBox="1">
            <a:spLocks/>
          </p:cNvSpPr>
          <p:nvPr/>
        </p:nvSpPr>
        <p:spPr>
          <a:xfrm>
            <a:off x="143775" y="2087605"/>
            <a:ext cx="8734456" cy="3943061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kleine Schule – persönliche Atmosphäre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großes Lernangebot - sämtliche Abschlüsse von ESA bis Abitur möglich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frühes Fordern und Fördern individueller Potentiale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angemessene Vorbereitung auf die Anforderungen in der Oberstufe</a:t>
            </a:r>
          </a:p>
          <a:p>
            <a:pPr marL="0" indent="0">
              <a:spcBef>
                <a:spcPts val="0"/>
              </a:spcBef>
              <a:buNone/>
            </a:pPr>
            <a:endParaRPr lang="de-DE" sz="28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de-DE" sz="32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3200" dirty="0">
                <a:solidFill>
                  <a:schemeClr val="bg2">
                    <a:lumMod val="25000"/>
                  </a:schemeClr>
                </a:solidFill>
              </a:rPr>
              <a:t>	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6095"/>
            <a:ext cx="16891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655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>
                <a:solidFill>
                  <a:schemeClr val="bg2">
                    <a:lumMod val="25000"/>
                  </a:schemeClr>
                </a:solidFill>
              </a:rPr>
              <a:t>5</a:t>
            </a:fld>
            <a:endParaRPr lang="de-DE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Inhaltsplatzhalter 1"/>
          <p:cNvSpPr txBox="1">
            <a:spLocks/>
          </p:cNvSpPr>
          <p:nvPr/>
        </p:nvSpPr>
        <p:spPr>
          <a:xfrm>
            <a:off x="242551" y="1780917"/>
            <a:ext cx="8640960" cy="5256584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2800" b="1" dirty="0">
                <a:solidFill>
                  <a:schemeClr val="bg2">
                    <a:lumMod val="25000"/>
                  </a:schemeClr>
                </a:solidFill>
              </a:rPr>
              <a:t>Hiervon sollte Ihr Kind etwas mitbringen: </a:t>
            </a:r>
          </a:p>
          <a:p>
            <a:pPr marL="0" indent="0">
              <a:spcBef>
                <a:spcPts val="0"/>
              </a:spcBef>
              <a:buNone/>
            </a:pPr>
            <a:endParaRPr lang="de-DE" sz="28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Interesse - Aufgeschlossenheit - Wissensdurst</a:t>
            </a:r>
          </a:p>
          <a:p>
            <a:pPr>
              <a:spcBef>
                <a:spcPts val="0"/>
              </a:spcBef>
            </a:pPr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Konzentration – Durchhaltevermögen</a:t>
            </a:r>
          </a:p>
          <a:p>
            <a:pPr>
              <a:spcBef>
                <a:spcPts val="0"/>
              </a:spcBef>
            </a:pPr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Selbstständigkeit und Selbstorganisation…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		</a:t>
            </a:r>
            <a:r>
              <a:rPr lang="de-DE" sz="2800" b="1" dirty="0">
                <a:solidFill>
                  <a:schemeClr val="bg2">
                    <a:lumMod val="25000"/>
                  </a:schemeClr>
                </a:solidFill>
              </a:rPr>
              <a:t>…sind wichtiger als </a:t>
            </a:r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ausschließlich gute Noten, perfektes Sozialverhalten und selbstbewusstes Auftreten.</a:t>
            </a:r>
          </a:p>
          <a:p>
            <a:pPr marL="0" indent="0" algn="r">
              <a:spcBef>
                <a:spcPts val="0"/>
              </a:spcBef>
              <a:buFont typeface="Symbol" pitchFamily="18" charset="2"/>
              <a:buNone/>
            </a:pPr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In unserer Schulgemeinschaft am OGT findet jede/r seinen/ihren Platz! </a:t>
            </a:r>
          </a:p>
        </p:txBody>
      </p:sp>
      <p:sp>
        <p:nvSpPr>
          <p:cNvPr id="6" name="Rechteck 5"/>
          <p:cNvSpPr/>
          <p:nvPr/>
        </p:nvSpPr>
        <p:spPr>
          <a:xfrm>
            <a:off x="174662" y="976698"/>
            <a:ext cx="47573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Erste Orientierung</a:t>
            </a:r>
            <a:endParaRPr lang="de-DE" sz="4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2B161B0-77F8-674E-B935-6C4EABF39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6095"/>
            <a:ext cx="16891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75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6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79412" y="908720"/>
            <a:ext cx="7200900" cy="1420813"/>
          </a:xfrm>
        </p:spPr>
        <p:txBody>
          <a:bodyPr>
            <a:normAutofit/>
          </a:bodyPr>
          <a:lstStyle/>
          <a:p>
            <a:pPr algn="l"/>
            <a:r>
              <a:rPr lang="de-DE" sz="4000" b="1" dirty="0">
                <a:solidFill>
                  <a:schemeClr val="bg2">
                    <a:lumMod val="25000"/>
                  </a:schemeClr>
                </a:solidFill>
              </a:rPr>
              <a:t>Das schreiben wir groß:</a:t>
            </a:r>
            <a:br>
              <a:rPr lang="de-DE" sz="40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de-DE" sz="4000" b="1" dirty="0">
                <a:solidFill>
                  <a:schemeClr val="bg2">
                    <a:lumMod val="25000"/>
                  </a:schemeClr>
                </a:solidFill>
              </a:rPr>
              <a:t>Sich umeinander kümmern!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4294967295"/>
          </p:nvPr>
        </p:nvSpPr>
        <p:spPr>
          <a:xfrm>
            <a:off x="179412" y="2296443"/>
            <a:ext cx="7416800" cy="4464050"/>
          </a:xfrm>
        </p:spPr>
        <p:txBody>
          <a:bodyPr>
            <a:normAutofit/>
          </a:bodyPr>
          <a:lstStyle/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Einschulungstage mit den Schwerpunkten „Gemeinsam eine Klasse werden“</a:t>
            </a:r>
          </a:p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soziale Projekte in Jahrgangsstufe 5/6</a:t>
            </a:r>
          </a:p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Unterstützung im Schulalltag durch PatenschülerInnen</a:t>
            </a:r>
          </a:p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Schulsozialarbeiterin</a:t>
            </a:r>
          </a:p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Juniorcoaches</a:t>
            </a:r>
          </a:p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Schulsanitäter</a:t>
            </a:r>
          </a:p>
          <a:p>
            <a:r>
              <a:rPr lang="de-DE" sz="2800" dirty="0">
                <a:solidFill>
                  <a:schemeClr val="bg2">
                    <a:lumMod val="25000"/>
                  </a:schemeClr>
                </a:solidFill>
              </a:rPr>
              <a:t>Waisenhaus  St. Teresa in Sri Lanka</a:t>
            </a:r>
          </a:p>
          <a:p>
            <a:endParaRPr lang="de-DE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849" y="226095"/>
            <a:ext cx="16891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758994" y="4441924"/>
            <a:ext cx="3162955" cy="1990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BE72619-5564-5B48-8921-DCC84D62C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2278" y="1686130"/>
            <a:ext cx="1869671" cy="2492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7278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85D4CB4-E116-E90B-6858-1B2EEA0C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7</a:t>
            </a:fld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A8452-630A-265B-6205-CC070AEC1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60648"/>
            <a:ext cx="16891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F551C0E9-5259-24D0-35B4-69127C6405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058007"/>
              </p:ext>
            </p:extLst>
          </p:nvPr>
        </p:nvGraphicFramePr>
        <p:xfrm>
          <a:off x="174769" y="1357397"/>
          <a:ext cx="8719795" cy="47836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8919">
                  <a:extLst>
                    <a:ext uri="{9D8B030D-6E8A-4147-A177-3AD203B41FA5}">
                      <a16:colId xmlns:a16="http://schemas.microsoft.com/office/drawing/2014/main" val="2780824334"/>
                    </a:ext>
                  </a:extLst>
                </a:gridCol>
                <a:gridCol w="2628165">
                  <a:extLst>
                    <a:ext uri="{9D8B030D-6E8A-4147-A177-3AD203B41FA5}">
                      <a16:colId xmlns:a16="http://schemas.microsoft.com/office/drawing/2014/main" val="1297975045"/>
                    </a:ext>
                  </a:extLst>
                </a:gridCol>
                <a:gridCol w="2124363">
                  <a:extLst>
                    <a:ext uri="{9D8B030D-6E8A-4147-A177-3AD203B41FA5}">
                      <a16:colId xmlns:a16="http://schemas.microsoft.com/office/drawing/2014/main" val="835974365"/>
                    </a:ext>
                  </a:extLst>
                </a:gridCol>
                <a:gridCol w="2378348">
                  <a:extLst>
                    <a:ext uri="{9D8B030D-6E8A-4147-A177-3AD203B41FA5}">
                      <a16:colId xmlns:a16="http://schemas.microsoft.com/office/drawing/2014/main" val="757848552"/>
                    </a:ext>
                  </a:extLst>
                </a:gridCol>
              </a:tblGrid>
              <a:tr h="1233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 dirty="0">
                          <a:effectLst/>
                        </a:rPr>
                        <a:t>Klassenraum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de-DE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1" marR="622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 dirty="0">
                          <a:effectLst/>
                        </a:rPr>
                        <a:t>Mittwoch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1" marR="622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 dirty="0">
                          <a:effectLst/>
                        </a:rPr>
                        <a:t>Donnerstag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 dirty="0">
                          <a:effectLst/>
                        </a:rPr>
                        <a:t>(evtl. Abholung der Bücher)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1" marR="622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 dirty="0">
                          <a:effectLst/>
                        </a:rPr>
                        <a:t>Freitag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1" marR="62261" marT="0" marB="0"/>
                </a:tc>
                <a:extLst>
                  <a:ext uri="{0D108BD9-81ED-4DB2-BD59-A6C34878D82A}">
                    <a16:rowId xmlns:a16="http://schemas.microsoft.com/office/drawing/2014/main" val="3223123635"/>
                  </a:ext>
                </a:extLst>
              </a:tr>
              <a:tr h="11899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1. Block</a:t>
                      </a:r>
                      <a:endParaRPr lang="de-DE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1" marR="622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2000" b="1" dirty="0">
                          <a:effectLst/>
                        </a:rPr>
                        <a:t>Klassengeschäfte und gemeinsames Kennenlernen</a:t>
                      </a:r>
                      <a:endParaRPr lang="de-DE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1" marR="622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2000" b="1" dirty="0">
                          <a:effectLst/>
                        </a:rPr>
                        <a:t>Schulrallye mit PatInnen </a:t>
                      </a:r>
                      <a:endParaRPr lang="de-DE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1" marR="622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2000" b="1" dirty="0">
                          <a:effectLst/>
                        </a:rPr>
                        <a:t>Soziales Miteinander-EINE Klasse werden! – Vertiefung  </a:t>
                      </a:r>
                      <a:endParaRPr lang="de-DE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1" marR="62261" marT="0" marB="0"/>
                </a:tc>
                <a:extLst>
                  <a:ext uri="{0D108BD9-81ED-4DB2-BD59-A6C34878D82A}">
                    <a16:rowId xmlns:a16="http://schemas.microsoft.com/office/drawing/2014/main" val="1779263457"/>
                  </a:ext>
                </a:extLst>
              </a:tr>
              <a:tr h="12335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>
                          <a:effectLst/>
                        </a:rPr>
                        <a:t>2. Block</a:t>
                      </a:r>
                      <a:endParaRPr lang="de-DE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1" marR="622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2000" b="1" dirty="0">
                          <a:effectLst/>
                        </a:rPr>
                        <a:t>Unterricht nach Plan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de-DE" sz="20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2000" b="1" dirty="0">
                          <a:effectLst/>
                        </a:rPr>
                        <a:t> </a:t>
                      </a:r>
                      <a:endParaRPr lang="de-DE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1" marR="622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</a:rPr>
                        <a:t>its learning - </a:t>
                      </a:r>
                      <a:r>
                        <a:rPr lang="en-US" sz="2000" b="1" dirty="0" err="1">
                          <a:effectLst/>
                        </a:rPr>
                        <a:t>Einführung</a:t>
                      </a:r>
                      <a:endParaRPr lang="de-DE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1" marR="622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2000" b="1" dirty="0">
                          <a:effectLst/>
                        </a:rPr>
                        <a:t>Unterricht nach Plan</a:t>
                      </a:r>
                    </a:p>
                  </a:txBody>
                  <a:tcPr marL="62261" marR="62261" marT="0" marB="0"/>
                </a:tc>
                <a:extLst>
                  <a:ext uri="{0D108BD9-81ED-4DB2-BD59-A6C34878D82A}">
                    <a16:rowId xmlns:a16="http://schemas.microsoft.com/office/drawing/2014/main" val="281652516"/>
                  </a:ext>
                </a:extLst>
              </a:tr>
              <a:tr h="8875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 dirty="0">
                          <a:effectLst/>
                        </a:rPr>
                        <a:t>5. Stunde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1" marR="622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2000" b="1" dirty="0">
                          <a:effectLst/>
                        </a:rPr>
                        <a:t>Soziales Miteinander-EINE Klasse werden! </a:t>
                      </a:r>
                      <a:endParaRPr lang="de-DE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1" marR="622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2000" b="1" dirty="0">
                          <a:effectLst/>
                        </a:rPr>
                        <a:t>Methodentraining</a:t>
                      </a:r>
                      <a:endParaRPr lang="de-DE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1" marR="6226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2000" b="1" dirty="0">
                          <a:effectLst/>
                        </a:rPr>
                        <a:t>Kooperationsspiele im Freien </a:t>
                      </a:r>
                      <a:endParaRPr lang="de-DE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261" marR="62261" marT="0" marB="0"/>
                </a:tc>
                <a:extLst>
                  <a:ext uri="{0D108BD9-81ED-4DB2-BD59-A6C34878D82A}">
                    <a16:rowId xmlns:a16="http://schemas.microsoft.com/office/drawing/2014/main" val="3102363232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96497B7B-CE69-EC2B-866B-370022096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345" y="379824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5009A94-4DEC-DFBC-0D33-AE48ABCBC3B2}"/>
              </a:ext>
            </a:extLst>
          </p:cNvPr>
          <p:cNvSpPr txBox="1"/>
          <p:nvPr/>
        </p:nvSpPr>
        <p:spPr>
          <a:xfrm>
            <a:off x="205601" y="371127"/>
            <a:ext cx="6927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Beispielhafter Ablaufplan der EINSCHULUNGSTAGE</a:t>
            </a:r>
          </a:p>
        </p:txBody>
      </p:sp>
    </p:spTree>
    <p:extLst>
      <p:ext uri="{BB962C8B-B14F-4D97-AF65-F5344CB8AC3E}">
        <p14:creationId xmlns:p14="http://schemas.microsoft.com/office/powerpoint/2010/main" val="2452753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8</a:t>
            </a:fld>
            <a:endParaRPr lang="de-DE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061819"/>
              </p:ext>
            </p:extLst>
          </p:nvPr>
        </p:nvGraphicFramePr>
        <p:xfrm>
          <a:off x="181173" y="2130983"/>
          <a:ext cx="8699531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9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3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61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99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99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0870">
                <a:tc>
                  <a:txBody>
                    <a:bodyPr/>
                    <a:lstStyle/>
                    <a:p>
                      <a:endParaRPr lang="de-DE" sz="26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Di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Mi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Fr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452">
                <a:tc>
                  <a:txBody>
                    <a:bodyPr/>
                    <a:lstStyle/>
                    <a:p>
                      <a:pPr algn="l"/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7.50</a:t>
                      </a:r>
                      <a:r>
                        <a:rPr lang="de-DE" sz="2600" b="1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–</a:t>
                      </a:r>
                    </a:p>
                    <a:p>
                      <a:pPr algn="r"/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9.20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Englisch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Mathe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Mathe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Deutsch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Musik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4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9.40</a:t>
                      </a:r>
                      <a:r>
                        <a:rPr lang="de-DE" sz="2600" b="1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–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11.10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Bio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Kunst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ReliPhilo</a:t>
                      </a:r>
                      <a:endParaRPr lang="de-DE" sz="26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Mathe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452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11.30 –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13.00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de-DE" sz="26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  <a:p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Deutsch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Klassen-leitung*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de-DE" sz="26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  <a:p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Englisch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de-DE" sz="2600" b="1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  <a:p>
                      <a:r>
                        <a:rPr lang="de-DE" sz="2600" b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Englisch</a:t>
                      </a:r>
                      <a:endParaRPr lang="de-DE" sz="26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Geo</a:t>
                      </a:r>
                      <a:endParaRPr lang="de-DE" sz="26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87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sz="2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40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sz="26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sz="2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1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-/- </a:t>
                      </a:r>
                      <a:r>
                        <a:rPr lang="de-DE" sz="26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[LRS]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4594">
                <a:tc>
                  <a:txBody>
                    <a:bodyPr/>
                    <a:lstStyle/>
                    <a:p>
                      <a:r>
                        <a:rPr lang="de-DE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13.05 -</a:t>
                      </a:r>
                    </a:p>
                    <a:p>
                      <a:pPr algn="r"/>
                      <a:r>
                        <a:rPr lang="de-DE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13.50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6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-/-</a:t>
                      </a:r>
                    </a:p>
                  </a:txBody>
                  <a:tcPr>
                    <a:solidFill>
                      <a:srgbClr val="EBF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6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-/-</a:t>
                      </a:r>
                    </a:p>
                  </a:txBody>
                  <a:tcPr>
                    <a:solidFill>
                      <a:srgbClr val="EBF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6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[</a:t>
                      </a:r>
                      <a:r>
                        <a:rPr lang="de-DE" sz="2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Förder</a:t>
                      </a:r>
                      <a:r>
                        <a:rPr lang="de-DE" sz="26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]</a:t>
                      </a:r>
                    </a:p>
                  </a:txBody>
                  <a:tcPr>
                    <a:solidFill>
                      <a:srgbClr val="EBF5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6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[</a:t>
                      </a:r>
                      <a:r>
                        <a:rPr lang="de-DE" sz="2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Förder</a:t>
                      </a:r>
                      <a:r>
                        <a:rPr lang="de-DE" sz="26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]</a:t>
                      </a:r>
                    </a:p>
                  </a:txBody>
                  <a:tcPr>
                    <a:solidFill>
                      <a:srgbClr val="EBF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6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EB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181173" y="655386"/>
            <a:ext cx="8689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Gemeinsam lernen:</a:t>
            </a:r>
          </a:p>
          <a:p>
            <a:r>
              <a:rPr lang="de-DE" sz="40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Stundenplanbeispiel Klasse 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6095"/>
            <a:ext cx="16891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07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AADF454-3F5B-66B3-CB58-31FA514D9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FB94-D3D6-42D0-BB0D-F484FA46EAB6}" type="slidenum">
              <a:rPr lang="de-DE" smtClean="0"/>
              <a:t>9</a:t>
            </a:fld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5D7442-3C89-8D34-5ECC-382370155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60648"/>
            <a:ext cx="16891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95B4264-6426-EBD0-8B6C-8F35290777C4}"/>
              </a:ext>
            </a:extLst>
          </p:cNvPr>
          <p:cNvSpPr txBox="1"/>
          <p:nvPr/>
        </p:nvSpPr>
        <p:spPr>
          <a:xfrm>
            <a:off x="308446" y="576404"/>
            <a:ext cx="39755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*Klassenleiterstunde 5/6</a:t>
            </a:r>
          </a:p>
          <a:p>
            <a:r>
              <a:rPr lang="de-DE" b="1" i="1" dirty="0"/>
              <a:t>-Thematische Schwerpunktsetzung-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F442B67-7FE1-1075-CDCF-ED51133F3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6" y="1224370"/>
            <a:ext cx="8637596" cy="557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415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ellenform">
  <a:themeElements>
    <a:clrScheme name="Wellen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ellen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ellen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832</Words>
  <Application>Microsoft Macintosh PowerPoint</Application>
  <PresentationFormat>Bildschirmpräsentation (4:3)</PresentationFormat>
  <Paragraphs>228</Paragraphs>
  <Slides>20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Arial</vt:lpstr>
      <vt:lpstr>Calibri</vt:lpstr>
      <vt:lpstr>Candara</vt:lpstr>
      <vt:lpstr>Symbol</vt:lpstr>
      <vt:lpstr>Wellenform</vt:lpstr>
      <vt:lpstr>PowerPoint-Präsentation</vt:lpstr>
      <vt:lpstr>PowerPoint-Präsentation</vt:lpstr>
      <vt:lpstr>PowerPoint-Präsentation</vt:lpstr>
      <vt:lpstr>Das zeichnet uns aus</vt:lpstr>
      <vt:lpstr>PowerPoint-Präsentation</vt:lpstr>
      <vt:lpstr>Das schreiben wir groß: Sich umeinander kümmern!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Gemeinsam Klasse sein mit unseren Klassenlehrkräften 2022/23</vt:lpstr>
      <vt:lpstr>PowerPoint-Präsentation</vt:lpstr>
      <vt:lpstr>PowerPoint-Präsentation</vt:lpstr>
      <vt:lpstr>PowerPoint-Präsentation</vt:lpstr>
      <vt:lpstr>Gemeinsam essen: die Über-Mittag-Betreuung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Eltern beraten &amp; unterstützen I</dc:title>
  <dc:creator>Cordula Braun</dc:creator>
  <cp:lastModifiedBy>Maicel Rosenberger</cp:lastModifiedBy>
  <cp:revision>231</cp:revision>
  <cp:lastPrinted>2023-02-10T12:19:37Z</cp:lastPrinted>
  <dcterms:created xsi:type="dcterms:W3CDTF">2019-11-03T19:08:34Z</dcterms:created>
  <dcterms:modified xsi:type="dcterms:W3CDTF">2023-02-10T17:37:17Z</dcterms:modified>
</cp:coreProperties>
</file>